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9" r:id="rId2"/>
    <p:sldId id="323" r:id="rId3"/>
    <p:sldId id="302" r:id="rId4"/>
    <p:sldId id="376" r:id="rId5"/>
    <p:sldId id="377" r:id="rId6"/>
    <p:sldId id="379" r:id="rId7"/>
    <p:sldId id="380" r:id="rId8"/>
    <p:sldId id="378" r:id="rId9"/>
    <p:sldId id="381" r:id="rId10"/>
    <p:sldId id="382" r:id="rId11"/>
    <p:sldId id="383" r:id="rId12"/>
    <p:sldId id="384" r:id="rId13"/>
    <p:sldId id="386" r:id="rId14"/>
    <p:sldId id="387" r:id="rId15"/>
    <p:sldId id="388" r:id="rId16"/>
    <p:sldId id="389" r:id="rId17"/>
    <p:sldId id="390" r:id="rId18"/>
    <p:sldId id="391" r:id="rId19"/>
    <p:sldId id="399" r:id="rId20"/>
    <p:sldId id="400" r:id="rId21"/>
    <p:sldId id="392" r:id="rId22"/>
    <p:sldId id="394" r:id="rId23"/>
    <p:sldId id="393" r:id="rId24"/>
    <p:sldId id="395" r:id="rId25"/>
    <p:sldId id="396" r:id="rId26"/>
    <p:sldId id="397" r:id="rId27"/>
    <p:sldId id="398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F Quebec Stamp" pitchFamily="2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Book" panose="020B05030500000200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11B"/>
    <a:srgbClr val="006FBA"/>
    <a:srgbClr val="FFFFE6"/>
    <a:srgbClr val="FFFFFF"/>
    <a:srgbClr val="D0CECE"/>
    <a:srgbClr val="00A499"/>
    <a:srgbClr val="D8E9DF"/>
    <a:srgbClr val="4472C4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55" d="100"/>
          <a:sy n="55" d="100"/>
        </p:scale>
        <p:origin x="69" y="6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Powerful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ALUReduced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operation latency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cachesConvert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long latency memory accesses to short latency cache accesses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Sophisticated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controlInstruction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dependency analysis and superscalar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 prediction for reduced branch latency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forwarding for reduced data latency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GPUS: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cachesHigh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bandwidth main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controlNo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branch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data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efficient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ALUsMany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high latency,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ALUsheavily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pipelined for high throughput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massive number of threads to tolerate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latenciesThreading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Thread state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2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1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7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9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4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92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4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0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6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6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7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9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5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Distributed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/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GPU timeline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Fast development driven by the gaming industry</a:t>
            </a:r>
          </a:p>
          <a:p>
            <a:r>
              <a:rPr lang="en-US" dirty="0"/>
              <a:t>1995 - S3 </a:t>
            </a:r>
            <a:r>
              <a:rPr lang="en-US" dirty="0" err="1"/>
              <a:t>ViRGE</a:t>
            </a:r>
            <a:r>
              <a:rPr lang="en-US" dirty="0"/>
              <a:t>, ATI Rage 3D,</a:t>
            </a:r>
          </a:p>
          <a:p>
            <a:r>
              <a:rPr lang="en-US" dirty="0"/>
              <a:t>1996 - 3dfx Voodoo 1</a:t>
            </a:r>
          </a:p>
          <a:p>
            <a:r>
              <a:rPr lang="it-IT" dirty="0"/>
              <a:t>1997 - NVidia Riva 128, ATI Rage Pro, 3dfx Rush</a:t>
            </a:r>
          </a:p>
          <a:p>
            <a:r>
              <a:rPr lang="en-US" dirty="0"/>
              <a:t>1998 - S3 Savage 3D, Intel GMA, 3dfx Voodoo2, 3dfx Voodoo Banshee, Nvidia</a:t>
            </a:r>
          </a:p>
          <a:p>
            <a:r>
              <a:rPr lang="it-IT" dirty="0"/>
              <a:t>NV4 (Riva TNT), ATI Rage 128 (Pro, Allin- Wonder)</a:t>
            </a:r>
          </a:p>
          <a:p>
            <a:r>
              <a:rPr lang="en-US" dirty="0"/>
              <a:t>1999 - S3 Savage 4, 2000, Nvidia Riva TNT2 </a:t>
            </a:r>
            <a:r>
              <a:rPr lang="en-US" dirty="0" err="1"/>
              <a:t>Vanta</a:t>
            </a:r>
            <a:r>
              <a:rPr lang="en-US" dirty="0"/>
              <a:t>/Pro/Ultra 3dfx Voodoo3, Nvidia</a:t>
            </a:r>
          </a:p>
          <a:p>
            <a:r>
              <a:rPr lang="en-US" dirty="0"/>
              <a:t>GeForce 256 (NV10)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978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5E21CC4-5875-4870-9F79-060CB588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608"/>
            <a:ext cx="12192000" cy="37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GPU timeline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88E8D02-7AD6-4BDA-86E0-060DBC8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9347"/>
            <a:ext cx="5257800" cy="203482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Growing performance and more capabilities</a:t>
            </a:r>
          </a:p>
          <a:p>
            <a:r>
              <a:rPr lang="en-US" dirty="0"/>
              <a:t>Hardware T&amp;L</a:t>
            </a:r>
          </a:p>
          <a:p>
            <a:endParaRPr lang="en-US" dirty="0"/>
          </a:p>
          <a:p>
            <a:r>
              <a:rPr lang="en-US" dirty="0"/>
              <a:t>shaders</a:t>
            </a:r>
          </a:p>
          <a:p>
            <a:pPr lvl="1"/>
            <a:r>
              <a:rPr lang="en-US" dirty="0"/>
              <a:t>vertex, pixel, geometry, different programming technologies (register combiners)</a:t>
            </a:r>
          </a:p>
          <a:p>
            <a:pPr lvl="1"/>
            <a:r>
              <a:rPr lang="en-US" dirty="0"/>
              <a:t>GC language</a:t>
            </a:r>
          </a:p>
          <a:p>
            <a:pPr lvl="1"/>
            <a:r>
              <a:rPr lang="en-US" dirty="0"/>
              <a:t>later unified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F448717-49A7-4DAE-BB9F-25D9F619D5F2}"/>
              </a:ext>
            </a:extLst>
          </p:cNvPr>
          <p:cNvSpPr txBox="1">
            <a:spLocks/>
          </p:cNvSpPr>
          <p:nvPr/>
        </p:nvSpPr>
        <p:spPr>
          <a:xfrm>
            <a:off x="5932117" y="4699347"/>
            <a:ext cx="5257800" cy="2034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use outside of gaming industry</a:t>
            </a:r>
          </a:p>
          <a:p>
            <a:r>
              <a:rPr lang="en-US" dirty="0"/>
              <a:t>HPC and scientific computing</a:t>
            </a:r>
          </a:p>
          <a:p>
            <a:r>
              <a:rPr lang="en-US" dirty="0"/>
              <a:t>2006 -  CUDA standardization (NVidia)</a:t>
            </a:r>
          </a:p>
          <a:p>
            <a:pPr lvl="1"/>
            <a:r>
              <a:rPr lang="en-US" dirty="0"/>
              <a:t>CUDA-C language, simple general-purpose GPU programming</a:t>
            </a:r>
          </a:p>
          <a:p>
            <a:endParaRPr lang="en-US" dirty="0"/>
          </a:p>
          <a:p>
            <a:r>
              <a:rPr lang="en-US" dirty="0"/>
              <a:t>2008 OpenCL standardization</a:t>
            </a:r>
          </a:p>
          <a:p>
            <a:pPr lvl="1"/>
            <a:r>
              <a:rPr lang="en-US" dirty="0"/>
              <a:t>parallel programming of heterogeneous system</a:t>
            </a:r>
          </a:p>
          <a:p>
            <a:pPr lvl="1"/>
            <a:r>
              <a:rPr lang="en-US" dirty="0"/>
              <a:t>OpenCL C dialect</a:t>
            </a:r>
          </a:p>
        </p:txBody>
      </p:sp>
    </p:spTree>
    <p:extLst>
      <p:ext uri="{BB962C8B-B14F-4D97-AF65-F5344CB8AC3E}">
        <p14:creationId xmlns:p14="http://schemas.microsoft.com/office/powerpoint/2010/main" val="304989724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86831-1095-4D26-865C-7FEF8B3D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33F1A-B386-46CB-B1B8-9093819F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3DABAF-E7BA-42E4-9107-18BB4CA0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0"/>
            <a:ext cx="982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2059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General Purpose GPUs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01308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GPUs for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0600" cy="4675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pre-GPGPU era</a:t>
            </a:r>
          </a:p>
          <a:p>
            <a:r>
              <a:rPr lang="en-US" dirty="0"/>
              <a:t>translate the problem in terms of graphics operations and certain API (e.g. OpenGL)</a:t>
            </a:r>
          </a:p>
          <a:p>
            <a:r>
              <a:rPr lang="en-US" dirty="0"/>
              <a:t>2002, Real-Time Consensus-Based Scene Reconstruction using Commodity Graphics Hardware</a:t>
            </a:r>
          </a:p>
          <a:p>
            <a:r>
              <a:rPr lang="en-US" dirty="0"/>
              <a:t>2003, Hierarchical Splatting of Scattered Data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913CB9-C293-418A-A25E-D33D7AC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75" y="2207225"/>
            <a:ext cx="7116525" cy="37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86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GPUs for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0600" cy="46759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GP</a:t>
            </a:r>
          </a:p>
          <a:p>
            <a:r>
              <a:rPr lang="en-US" dirty="0"/>
              <a:t>supercomputing for masses</a:t>
            </a:r>
          </a:p>
          <a:p>
            <a:r>
              <a:rPr lang="en-US" dirty="0"/>
              <a:t>NVidia is now </a:t>
            </a:r>
          </a:p>
          <a:p>
            <a:pPr lvl="1"/>
            <a:r>
              <a:rPr lang="en-US" dirty="0"/>
              <a:t>“a supercomputing company”</a:t>
            </a:r>
          </a:p>
          <a:p>
            <a:pPr lvl="1"/>
            <a:r>
              <a:rPr lang="en-US" dirty="0"/>
              <a:t>“a software company”</a:t>
            </a:r>
          </a:p>
          <a:p>
            <a:pPr lvl="1"/>
            <a:r>
              <a:rPr lang="en-US" dirty="0"/>
              <a:t>“an AI computing company” (2019)</a:t>
            </a:r>
          </a:p>
          <a:p>
            <a:pPr lvl="1"/>
            <a:endParaRPr lang="en-US" dirty="0"/>
          </a:p>
          <a:p>
            <a:r>
              <a:rPr lang="en-US" dirty="0"/>
              <a:t>the dawn of dedicated floating-point accelerators (NVidia Tesla, Fermi, Kepler, Maxwell, Pascal, Volta, Turing)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913CB9-C293-418A-A25E-D33D7AC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75" y="2207225"/>
            <a:ext cx="7116525" cy="37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53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vs CPU</a:t>
            </a:r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81E37D55-B788-45B4-8990-455DF90F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424113"/>
            <a:ext cx="55530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">
            <a:extLst>
              <a:ext uri="{FF2B5EF4-FFF2-40B4-BE49-F238E27FC236}">
                <a16:creationId xmlns:a16="http://schemas.microsoft.com/office/drawing/2014/main" id="{BC05E7F1-11D1-4F05-A4E0-F0A1A898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2424113"/>
            <a:ext cx="55530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GPGPU programming must take into account the different architecture of multiprocessors and GPGPUs.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CPUs vs GPUs</a:t>
            </a:r>
          </a:p>
          <a:p>
            <a:r>
              <a:rPr lang="en-US" dirty="0"/>
              <a:t>general purpose CPUs vs highly specialized GPUs</a:t>
            </a:r>
          </a:p>
          <a:p>
            <a:r>
              <a:rPr lang="en-US" dirty="0"/>
              <a:t>strongly optimized for their tasks</a:t>
            </a:r>
          </a:p>
          <a:p>
            <a:pPr lvl="1"/>
            <a:r>
              <a:rPr lang="en-US" dirty="0"/>
              <a:t>CPU is optimized for sequential processing of instructions (sic; multicore, SIMD inst., pipeline optimizations)</a:t>
            </a:r>
          </a:p>
          <a:p>
            <a:r>
              <a:rPr lang="en-US" dirty="0"/>
              <a:t>growing CACHEs to reduce latency</a:t>
            </a:r>
          </a:p>
          <a:p>
            <a:r>
              <a:rPr lang="en-US" dirty="0"/>
              <a:t>CPUs with slower but larger memories (compared to GPUs)</a:t>
            </a:r>
          </a:p>
          <a:p>
            <a:r>
              <a:rPr lang="en-US" dirty="0"/>
              <a:t>GPUs with thousands of cores, fast but limited memories, different cache philosophy, and SIMD restrictions</a:t>
            </a:r>
          </a:p>
          <a:p>
            <a:r>
              <a:rPr lang="en-US" dirty="0"/>
              <a:t>development of algorithms and applications for GPUs is challenging, some problems (e.g., iterative algorithms) are not suitable for GPUs</a:t>
            </a:r>
          </a:p>
        </p:txBody>
      </p:sp>
    </p:spTree>
    <p:extLst>
      <p:ext uri="{BB962C8B-B14F-4D97-AF65-F5344CB8AC3E}">
        <p14:creationId xmlns:p14="http://schemas.microsoft.com/office/powerpoint/2010/main" val="958810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81E37D55-B788-45B4-8990-455DF90F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424113"/>
            <a:ext cx="55530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">
            <a:extLst>
              <a:ext uri="{FF2B5EF4-FFF2-40B4-BE49-F238E27FC236}">
                <a16:creationId xmlns:a16="http://schemas.microsoft.com/office/drawing/2014/main" id="{BC05E7F1-11D1-4F05-A4E0-F0A1A898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2424113"/>
            <a:ext cx="55530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vs CPU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CCCA3-4CEB-446D-A434-64E6906E0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Multicore CPU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serial processing</a:t>
            </a:r>
          </a:p>
          <a:p>
            <a:r>
              <a:rPr lang="en-US" dirty="0"/>
              <a:t>Latency-optimized cores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893082-3D58-475B-A55B-4011EA711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Manycore GPU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0A449F-FF17-4DB5-A3C8-D28008F144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Scalable parallel processing</a:t>
            </a:r>
          </a:p>
          <a:p>
            <a:r>
              <a:rPr lang="en-US" dirty="0" err="1"/>
              <a:t>Throughtput</a:t>
            </a:r>
            <a:r>
              <a:rPr lang="en-US" dirty="0"/>
              <a:t>-optimized cores</a:t>
            </a:r>
          </a:p>
          <a:p>
            <a:r>
              <a:rPr lang="en-US" dirty="0"/>
              <a:t>Energy-efficiency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9062153-48DB-4FDA-9709-98A53663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1" y="3946425"/>
            <a:ext cx="9837534" cy="27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730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64B8ECB-5606-48E9-922F-8D58180E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3" y="1327758"/>
            <a:ext cx="11996354" cy="524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854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Volta V100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2760" y="1253331"/>
            <a:ext cx="2631040" cy="4351338"/>
          </a:xfrm>
        </p:spPr>
        <p:txBody>
          <a:bodyPr/>
          <a:lstStyle/>
          <a:p>
            <a:r>
              <a:rPr lang="en-US" dirty="0"/>
              <a:t>Up to 84 SMs</a:t>
            </a:r>
          </a:p>
          <a:p>
            <a:r>
              <a:rPr lang="en-US" dirty="0"/>
              <a:t> 6MB of shared L2 cache</a:t>
            </a:r>
          </a:p>
          <a:p>
            <a:r>
              <a:rPr lang="en-US" dirty="0"/>
              <a:t>8 memory controllers, 6 </a:t>
            </a:r>
            <a:r>
              <a:rPr lang="en-US" dirty="0" err="1"/>
              <a:t>NVLink</a:t>
            </a:r>
            <a:r>
              <a:rPr lang="en-US" dirty="0"/>
              <a:t> interfaces, PCIe host interface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CB364-AF52-41D4-9D67-6AF91CC0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331"/>
            <a:ext cx="8527501" cy="50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85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Purpose GPUs</a:t>
            </a:r>
          </a:p>
          <a:p>
            <a:pPr lvl="1"/>
            <a:r>
              <a:rPr lang="en-US" dirty="0"/>
              <a:t>Compute Unified Device Architecture (CUDA)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/>
              <a:t>Norman </a:t>
            </a:r>
            <a:r>
              <a:rPr lang="en-US" dirty="0" err="1"/>
              <a:t>Matloff</a:t>
            </a:r>
            <a:r>
              <a:rPr lang="en-US" dirty="0"/>
              <a:t>: Parallel Computing for Data Science With  Examples in R, C++ and CUDA, CRC Press 2016</a:t>
            </a:r>
          </a:p>
          <a:p>
            <a:pPr lvl="1"/>
            <a:r>
              <a:rPr lang="en-US" dirty="0" err="1"/>
              <a:t>Tolga</a:t>
            </a:r>
            <a:r>
              <a:rPr lang="en-US" dirty="0"/>
              <a:t> </a:t>
            </a:r>
            <a:r>
              <a:rPr lang="en-US" dirty="0" err="1"/>
              <a:t>Soyata</a:t>
            </a:r>
            <a:r>
              <a:rPr lang="en-US" dirty="0"/>
              <a:t>: GPU Parallel Program Development Using CUDA, Chapman &amp; Hall/CRC Computational Science, CRC Press, 2018</a:t>
            </a:r>
          </a:p>
          <a:p>
            <a:pPr lvl="1"/>
            <a:r>
              <a:rPr lang="en-US" dirty="0"/>
              <a:t>Brian </a:t>
            </a:r>
            <a:r>
              <a:rPr lang="en-US" dirty="0" err="1"/>
              <a:t>Tuomanen</a:t>
            </a:r>
            <a:r>
              <a:rPr lang="en-US" dirty="0"/>
              <a:t>: Hands-On GPU Programming with Python and CUDA, </a:t>
            </a:r>
            <a:r>
              <a:rPr lang="en-US" dirty="0" err="1"/>
              <a:t>Packt</a:t>
            </a:r>
            <a:r>
              <a:rPr lang="en-US" dirty="0"/>
              <a:t> Publishing Ltd.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Volta V100 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90"/>
            <a:ext cx="5103034" cy="56341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64 single‐precision FP32 arithmetic units</a:t>
            </a:r>
          </a:p>
          <a:p>
            <a:r>
              <a:rPr lang="en-US" dirty="0"/>
              <a:t>32 double‐precision FP64 arithmetic units</a:t>
            </a:r>
          </a:p>
          <a:p>
            <a:r>
              <a:rPr lang="en-US" dirty="0"/>
              <a:t>64 integer arithmetic units</a:t>
            </a:r>
          </a:p>
          <a:p>
            <a:r>
              <a:rPr lang="en-US" dirty="0"/>
              <a:t>16 special function units</a:t>
            </a:r>
          </a:p>
          <a:p>
            <a:r>
              <a:rPr lang="en-US" dirty="0"/>
              <a:t>8 tensor cores (4 x 4 matrix multiply)</a:t>
            </a:r>
          </a:p>
          <a:p>
            <a:r>
              <a:rPr lang="en-US" dirty="0"/>
              <a:t>32 load/store units</a:t>
            </a:r>
          </a:p>
          <a:p>
            <a:endParaRPr lang="en-US" dirty="0"/>
          </a:p>
          <a:p>
            <a:r>
              <a:rPr lang="en-US" dirty="0"/>
              <a:t>64K registers </a:t>
            </a:r>
          </a:p>
          <a:p>
            <a:pPr lvl="1"/>
            <a:r>
              <a:rPr lang="en-US" dirty="0"/>
              <a:t>allocated across threads</a:t>
            </a:r>
          </a:p>
          <a:p>
            <a:endParaRPr lang="en-US" dirty="0"/>
          </a:p>
          <a:p>
            <a:r>
              <a:rPr lang="en-US" dirty="0"/>
              <a:t>128KB data cache / shared memory</a:t>
            </a:r>
          </a:p>
          <a:p>
            <a:pPr lvl="1"/>
            <a:r>
              <a:rPr lang="en-US"/>
              <a:t>L1 data </a:t>
            </a:r>
            <a:r>
              <a:rPr lang="en-US" dirty="0"/>
              <a:t>cache</a:t>
            </a:r>
          </a:p>
          <a:p>
            <a:pPr lvl="1"/>
            <a:r>
              <a:rPr lang="en-US" dirty="0"/>
              <a:t>user-allocated shared memory</a:t>
            </a:r>
          </a:p>
          <a:p>
            <a:r>
              <a:rPr lang="en-US" dirty="0"/>
              <a:t>4 warps can be running concurrently </a:t>
            </a:r>
          </a:p>
          <a:p>
            <a:pPr lvl="1"/>
            <a:r>
              <a:rPr lang="en-US" dirty="0"/>
              <a:t>up to 2 instructions per warp concurrently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2DDDF-A68A-48FE-86F4-E7FE3C14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66" y="0"/>
            <a:ext cx="5103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71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B36FF-79B5-4C12-B0A1-2D7570F6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65" y="1944008"/>
            <a:ext cx="5550085" cy="2622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431076" cy="4788117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/>
              <a:t>host code </a:t>
            </a:r>
            <a:r>
              <a:rPr lang="en-US" sz="2400" dirty="0"/>
              <a:t>- executed on the host computer by CPU. Can be single or multi threaded. Launches CUDA kernels.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i="1" dirty="0"/>
              <a:t>kernels </a:t>
            </a:r>
            <a:r>
              <a:rPr lang="en-US" sz="2400" dirty="0"/>
              <a:t>- CUDA-C program that is executed on the GPU by many cores at the same time in a SIMD manner. Can use only CUDA-C and device libraries (i.e. no </a:t>
            </a:r>
            <a:r>
              <a:rPr lang="en-US" sz="2400" dirty="0" err="1"/>
              <a:t>cstdlib</a:t>
            </a:r>
            <a:r>
              <a:rPr lang="en-US" sz="2400" dirty="0"/>
              <a:t> etc.).</a:t>
            </a:r>
          </a:p>
          <a:p>
            <a:endParaRPr lang="en-US" sz="2400" dirty="0"/>
          </a:p>
          <a:p>
            <a:r>
              <a:rPr lang="en-US" sz="2400" dirty="0"/>
              <a:t>kernel </a:t>
            </a:r>
            <a:r>
              <a:rPr lang="en-US" sz="2400" i="1" dirty="0"/>
              <a:t>launch configuration </a:t>
            </a:r>
            <a:r>
              <a:rPr lang="en-US" sz="2400" dirty="0"/>
              <a:t>specifies the block and thread count (optionally shared memory size)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837D6-2A3F-448C-A9E4-0E48B895214C}"/>
              </a:ext>
            </a:extLst>
          </p:cNvPr>
          <p:cNvSpPr/>
          <p:nvPr/>
        </p:nvSpPr>
        <p:spPr>
          <a:xfrm>
            <a:off x="6933692" y="4870532"/>
            <a:ext cx="4615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kernel_name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&lt;&lt;&lt;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block_count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thread_count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[,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shared_mem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]&gt;&gt;&gt;(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);</a:t>
            </a:r>
            <a:endParaRPr lang="en-US" sz="4800" dirty="0">
              <a:solidFill>
                <a:srgbClr val="EB811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24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B36FF-79B5-4C12-B0A1-2D7570F6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65" y="1944008"/>
            <a:ext cx="5550085" cy="2622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431076" cy="47881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 err="1"/>
              <a:t>block_count</a:t>
            </a:r>
            <a:r>
              <a:rPr lang="en-US" sz="2400" dirty="0"/>
              <a:t> and </a:t>
            </a:r>
            <a:r>
              <a:rPr lang="en-US" sz="2400" dirty="0" err="1"/>
              <a:t>thread_count</a:t>
            </a:r>
            <a:r>
              <a:rPr lang="en-US" sz="2400" dirty="0"/>
              <a:t> are potentially more-dimensional variables (</a:t>
            </a:r>
            <a:r>
              <a:rPr lang="en-US" sz="2400" dirty="0" err="1"/>
              <a:t>wrt</a:t>
            </a:r>
            <a:r>
              <a:rPr lang="en-US" sz="2400" dirty="0"/>
              <a:t>. processing of matrices and images)</a:t>
            </a:r>
          </a:p>
          <a:p>
            <a:r>
              <a:rPr lang="en-US" sz="2400" dirty="0"/>
              <a:t>Maximum number of threads per block: 512/1024 (Fermi)</a:t>
            </a:r>
          </a:p>
          <a:p>
            <a:r>
              <a:rPr lang="en-US" sz="2400" dirty="0"/>
              <a:t>Max dimension size of a thread block (</a:t>
            </a:r>
            <a:r>
              <a:rPr lang="en-US" sz="2400" dirty="0" err="1"/>
              <a:t>x,y,z</a:t>
            </a:r>
            <a:r>
              <a:rPr lang="en-US" sz="2400" dirty="0"/>
              <a:t>): (1024, 1024, 64)</a:t>
            </a:r>
          </a:p>
          <a:p>
            <a:r>
              <a:rPr lang="en-US" sz="2400" dirty="0"/>
              <a:t>Max dimension size of a grid (</a:t>
            </a:r>
            <a:r>
              <a:rPr lang="en-US" sz="2400" dirty="0" err="1"/>
              <a:t>x,y,z</a:t>
            </a:r>
            <a:r>
              <a:rPr lang="en-US" sz="2400" dirty="0"/>
              <a:t>): (2147483647, 65535, 65535)</a:t>
            </a:r>
          </a:p>
          <a:p>
            <a:r>
              <a:rPr lang="en-US" sz="2400" dirty="0"/>
              <a:t>represents the number of threads that can share the same memory and </a:t>
            </a:r>
            <a:r>
              <a:rPr lang="en-US" sz="2600" dirty="0"/>
              <a:t>easily synchronize</a:t>
            </a:r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at runtime, threads are organized into </a:t>
            </a:r>
            <a:r>
              <a:rPr lang="en-US" sz="2400" i="1" dirty="0"/>
              <a:t>warps </a:t>
            </a:r>
            <a:r>
              <a:rPr lang="en-US" sz="2400" dirty="0"/>
              <a:t>that are executed concurrently</a:t>
            </a:r>
          </a:p>
          <a:p>
            <a:r>
              <a:rPr lang="en-US" sz="2400" dirty="0"/>
              <a:t>1 warp = 32 threads</a:t>
            </a:r>
          </a:p>
          <a:p>
            <a:r>
              <a:rPr lang="en-US" sz="2400" dirty="0"/>
              <a:t>one warp is executed by a single stream processor in a SIMD way</a:t>
            </a:r>
          </a:p>
          <a:p>
            <a:r>
              <a:rPr lang="en-US" sz="2400" dirty="0"/>
              <a:t>divergence (e.g. branching) is a problem to be avoided</a:t>
            </a:r>
          </a:p>
          <a:p>
            <a:r>
              <a:rPr lang="en-US" sz="2400" dirty="0"/>
              <a:t>many optimizations, e.g. accesses to memory (memory read broadcasts), etc.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837D6-2A3F-448C-A9E4-0E48B895214C}"/>
              </a:ext>
            </a:extLst>
          </p:cNvPr>
          <p:cNvSpPr/>
          <p:nvPr/>
        </p:nvSpPr>
        <p:spPr>
          <a:xfrm>
            <a:off x="6933692" y="4870532"/>
            <a:ext cx="4615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kernel_name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&lt;&lt;&lt;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block_count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thread_count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[,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shared_mem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]&gt;&gt;&gt;(</a:t>
            </a:r>
            <a:r>
              <a:rPr lang="en-US" dirty="0" err="1">
                <a:solidFill>
                  <a:srgbClr val="EB811B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B811B"/>
                </a:solidFill>
                <a:latin typeface="Consolas" panose="020B0609020204030204" pitchFamily="49" charset="0"/>
              </a:rPr>
              <a:t>);</a:t>
            </a:r>
            <a:endParaRPr lang="en-US" sz="4800" dirty="0">
              <a:solidFill>
                <a:srgbClr val="EB811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600" y="1825625"/>
            <a:ext cx="7156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launch configuration is mapped onto available hardware.</a:t>
            </a:r>
          </a:p>
          <a:p>
            <a:endParaRPr lang="en-US" dirty="0"/>
          </a:p>
          <a:p>
            <a:r>
              <a:rPr lang="en-US" dirty="0"/>
              <a:t>Runtime execution involves planning and scheduling (by the Giga Thread Scheduler, GTS).</a:t>
            </a:r>
          </a:p>
          <a:p>
            <a:endParaRPr lang="en-US" dirty="0"/>
          </a:p>
          <a:p>
            <a:r>
              <a:rPr lang="en-US" dirty="0"/>
              <a:t>Kernel return implies a synchronization, but does not perform any memory transfers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928D8-2F0F-4E00-BA98-2D46FB6F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3" y="1614665"/>
            <a:ext cx="3723195" cy="47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866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memory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600" y="1825625"/>
            <a:ext cx="71562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000" i="1" dirty="0"/>
              <a:t>host </a:t>
            </a:r>
            <a:r>
              <a:rPr lang="en-US" sz="2000" dirty="0"/>
              <a:t>memory - computer RAM</a:t>
            </a:r>
          </a:p>
          <a:p>
            <a:r>
              <a:rPr lang="en-US" sz="2000" i="1" dirty="0"/>
              <a:t>device </a:t>
            </a:r>
            <a:r>
              <a:rPr lang="en-US" sz="2000" dirty="0"/>
              <a:t>memory - located on the GPU device, explicit transfers between host and device</a:t>
            </a:r>
          </a:p>
          <a:p>
            <a:r>
              <a:rPr lang="en-US" sz="2000" i="1" dirty="0"/>
              <a:t>global </a:t>
            </a:r>
            <a:r>
              <a:rPr lang="en-US" sz="2000" dirty="0"/>
              <a:t>memory - the largest on device memory, slow compared to other types of on-device memory</a:t>
            </a:r>
          </a:p>
          <a:p>
            <a:r>
              <a:rPr lang="en-US" sz="2000" i="1" dirty="0"/>
              <a:t>constant memory </a:t>
            </a:r>
            <a:r>
              <a:rPr lang="en-US" sz="2000" dirty="0"/>
              <a:t>- fast, small, read-only memory</a:t>
            </a:r>
          </a:p>
          <a:p>
            <a:r>
              <a:rPr lang="en-US" sz="2000" i="1" dirty="0"/>
              <a:t>texture memory </a:t>
            </a:r>
            <a:r>
              <a:rPr lang="en-US" sz="2000" dirty="0"/>
              <a:t>- read-only memory with optimized reads from co-located addresses</a:t>
            </a:r>
          </a:p>
          <a:p>
            <a:r>
              <a:rPr lang="en-US" sz="2000" i="1" dirty="0"/>
              <a:t>shared memory </a:t>
            </a:r>
            <a:r>
              <a:rPr lang="en-US" sz="2000" dirty="0"/>
              <a:t>- fast, small memory shared across threads within a block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600" dirty="0"/>
              <a:t>Host and device memory</a:t>
            </a:r>
          </a:p>
          <a:p>
            <a:r>
              <a:rPr lang="en-US" sz="2100" dirty="0"/>
              <a:t>Separate address spaces (compute capability &lt;6.0) </a:t>
            </a:r>
            <a:r>
              <a:rPr lang="en-US" sz="2100" dirty="0" err="1"/>
              <a:t>cudaMemCopy</a:t>
            </a:r>
            <a:r>
              <a:rPr lang="en-US" sz="2100" dirty="0"/>
              <a:t> to move data back and forth</a:t>
            </a:r>
          </a:p>
          <a:p>
            <a:r>
              <a:rPr lang="en-US" sz="2100" dirty="0"/>
              <a:t>Unified address space (compute capability &gt;= 6.0) host and device “page” out of a single address space, </a:t>
            </a:r>
            <a:r>
              <a:rPr lang="en-US" sz="2100" dirty="0" err="1"/>
              <a:t>cudaMallocManaged</a:t>
            </a:r>
            <a:r>
              <a:rPr lang="en-US" sz="2100" dirty="0"/>
              <a:t>(),  </a:t>
            </a:r>
            <a:r>
              <a:rPr lang="en-US" sz="2100" dirty="0" err="1"/>
              <a:t>cudeDeviceSynchronize</a:t>
            </a:r>
            <a:r>
              <a:rPr lang="en-US" sz="2100" dirty="0"/>
              <a:t>()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CA663-074A-4730-A4A9-83D11D50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3" y="1449390"/>
            <a:ext cx="3598902" cy="4809028"/>
          </a:xfrm>
          <a:prstGeom prst="rect">
            <a:avLst/>
          </a:prstGeom>
        </p:spPr>
      </p:pic>
      <p:pic>
        <p:nvPicPr>
          <p:cNvPr id="8" name="Picture 2" descr="Mapping-of-threads-to-hardware">
            <a:extLst>
              <a:ext uri="{FF2B5EF4-FFF2-40B4-BE49-F238E27FC236}">
                <a16:creationId xmlns:a16="http://schemas.microsoft.com/office/drawing/2014/main" id="{B2DB600F-0632-4CB0-A812-36631FDD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30" y="0"/>
            <a:ext cx="2985370" cy="216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6ADDBD3-6CB3-48C1-AFD7-8A6CB4714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cudaDeviceSynchronize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573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programming: CUDA-C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1199"/>
            <a:ext cx="5181600" cy="33257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function ‘’annotations” </a:t>
            </a:r>
            <a:r>
              <a:rPr lang="en-US" b="1" dirty="0"/>
              <a:t>global</a:t>
            </a:r>
            <a:r>
              <a:rPr lang="en-US" dirty="0"/>
              <a:t>, </a:t>
            </a:r>
            <a:r>
              <a:rPr lang="en-US" b="1" dirty="0"/>
              <a:t>device</a:t>
            </a:r>
          </a:p>
          <a:p>
            <a:pPr lvl="1"/>
            <a:r>
              <a:rPr lang="en-US" dirty="0"/>
              <a:t>shared memory defined by the </a:t>
            </a:r>
            <a:r>
              <a:rPr lang="en-US" i="1" dirty="0"/>
              <a:t>shared </a:t>
            </a:r>
            <a:r>
              <a:rPr lang="en-US" dirty="0"/>
              <a:t>keyword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 err="1"/>
              <a:t>blockIdx.x</a:t>
            </a:r>
            <a:r>
              <a:rPr lang="en-US" dirty="0"/>
              <a:t> (y, z), </a:t>
            </a:r>
            <a:r>
              <a:rPr lang="en-US" dirty="0" err="1"/>
              <a:t>threadIdx.x</a:t>
            </a:r>
            <a:r>
              <a:rPr lang="en-US" dirty="0"/>
              <a:t> (y, z)</a:t>
            </a:r>
          </a:p>
          <a:p>
            <a:pPr lvl="1"/>
            <a:r>
              <a:rPr lang="en-US" dirty="0" err="1"/>
              <a:t>gridDim.x</a:t>
            </a:r>
            <a:r>
              <a:rPr lang="en-US" dirty="0"/>
              <a:t> (</a:t>
            </a:r>
            <a:r>
              <a:rPr lang="en-US" dirty="0" err="1"/>
              <a:t>y,z</a:t>
            </a:r>
            <a:r>
              <a:rPr lang="en-US" dirty="0"/>
              <a:t>), </a:t>
            </a:r>
            <a:r>
              <a:rPr lang="en-US" dirty="0" err="1"/>
              <a:t>blockDim.x</a:t>
            </a:r>
            <a:r>
              <a:rPr lang="en-US" dirty="0"/>
              <a:t> (</a:t>
            </a:r>
            <a:r>
              <a:rPr lang="en-US" dirty="0" err="1"/>
              <a:t>y,z</a:t>
            </a:r>
            <a:r>
              <a:rPr lang="en-US" dirty="0"/>
              <a:t>)</a:t>
            </a:r>
          </a:p>
          <a:p>
            <a:r>
              <a:rPr lang="en-US" dirty="0"/>
              <a:t>functions and constants</a:t>
            </a:r>
          </a:p>
          <a:p>
            <a:pPr lvl="1"/>
            <a:r>
              <a:rPr lang="en-US" dirty="0" err="1"/>
              <a:t>cudaMalloc</a:t>
            </a:r>
            <a:r>
              <a:rPr lang="en-US" dirty="0"/>
              <a:t>(. . . ).</a:t>
            </a:r>
          </a:p>
          <a:p>
            <a:pPr lvl="1"/>
            <a:r>
              <a:rPr lang="en-US" dirty="0" err="1"/>
              <a:t>cudaMemcpy</a:t>
            </a:r>
            <a:r>
              <a:rPr lang="en-US" dirty="0"/>
              <a:t>(. . . )</a:t>
            </a:r>
          </a:p>
          <a:p>
            <a:pPr lvl="1"/>
            <a:r>
              <a:rPr lang="en-US" dirty="0" err="1"/>
              <a:t>cudaMemcpyDeviceToHost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1480053-31DD-48D9-A732-4B9159B7C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51199"/>
            <a:ext cx="5181600" cy="3325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 err="1"/>
              <a:t>cudaError_t</a:t>
            </a:r>
            <a:r>
              <a:rPr lang="en-US" dirty="0"/>
              <a:t>, int2, int3</a:t>
            </a:r>
          </a:p>
          <a:p>
            <a:r>
              <a:rPr lang="en-US" dirty="0"/>
              <a:t>compilation</a:t>
            </a:r>
          </a:p>
          <a:p>
            <a:pPr lvl="1"/>
            <a:r>
              <a:rPr lang="fr-FR" dirty="0"/>
              <a:t>compiler </a:t>
            </a:r>
            <a:r>
              <a:rPr lang="fr-FR" dirty="0" err="1"/>
              <a:t>nvcc</a:t>
            </a:r>
            <a:r>
              <a:rPr lang="fr-FR" dirty="0"/>
              <a:t>, *.</a:t>
            </a:r>
            <a:r>
              <a:rPr lang="fr-FR" dirty="0" err="1"/>
              <a:t>cu</a:t>
            </a:r>
            <a:r>
              <a:rPr lang="fr-FR" dirty="0"/>
              <a:t> source files</a:t>
            </a:r>
          </a:p>
          <a:p>
            <a:pPr lvl="1"/>
            <a:r>
              <a:rPr lang="en-US" dirty="0"/>
              <a:t>specification of target architecture (-arch=sm_12)</a:t>
            </a:r>
          </a:p>
          <a:p>
            <a:r>
              <a:rPr lang="en-US" dirty="0"/>
              <a:t>development</a:t>
            </a:r>
          </a:p>
          <a:p>
            <a:pPr lvl="1"/>
            <a:r>
              <a:rPr lang="en-US" dirty="0"/>
              <a:t>NVidia </a:t>
            </a:r>
            <a:r>
              <a:rPr lang="en-US" dirty="0" err="1"/>
              <a:t>nsight</a:t>
            </a:r>
            <a:r>
              <a:rPr lang="en-US" dirty="0"/>
              <a:t> (Eclipse, Visual Studio add-on)</a:t>
            </a:r>
          </a:p>
          <a:p>
            <a:pPr lvl="1"/>
            <a:r>
              <a:rPr lang="en-US" dirty="0"/>
              <a:t>visual profiler, debugger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DB66DD8-A0A0-48AA-825C-5327E2A5D9F3}"/>
              </a:ext>
            </a:extLst>
          </p:cNvPr>
          <p:cNvSpPr txBox="1">
            <a:spLocks/>
          </p:cNvSpPr>
          <p:nvPr/>
        </p:nvSpPr>
        <p:spPr>
          <a:xfrm>
            <a:off x="838200" y="1639823"/>
            <a:ext cx="5181600" cy="9595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C dialect for Nvidia’s GPGPUs</a:t>
            </a:r>
          </a:p>
          <a:p>
            <a:pPr marL="0" indent="0">
              <a:buNone/>
            </a:pPr>
            <a:r>
              <a:rPr lang="en-US" dirty="0"/>
              <a:t>Syntactic elements of CUDA-C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112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CUDA-C Hello World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087A-B821-4EA8-A0ED-468569E9871B}"/>
              </a:ext>
            </a:extLst>
          </p:cNvPr>
          <p:cNvSpPr txBox="1"/>
          <p:nvPr/>
        </p:nvSpPr>
        <p:spPr>
          <a:xfrm>
            <a:off x="1912" y="1147517"/>
            <a:ext cx="10889673" cy="5355312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const int N = 16;</a:t>
            </a:r>
          </a:p>
          <a:p>
            <a:r>
              <a:rPr lang="en-US" dirty="0"/>
              <a:t>const int </a:t>
            </a:r>
            <a:r>
              <a:rPr lang="en-US" dirty="0" err="1"/>
              <a:t>blocksize</a:t>
            </a:r>
            <a:r>
              <a:rPr lang="en-US" dirty="0"/>
              <a:t> = 16;</a:t>
            </a:r>
          </a:p>
          <a:p>
            <a:endParaRPr lang="en-US" dirty="0"/>
          </a:p>
          <a:p>
            <a:r>
              <a:rPr lang="en-US" dirty="0"/>
              <a:t>__global__ void hello(char *a, int *b) {</a:t>
            </a:r>
          </a:p>
          <a:p>
            <a:r>
              <a:rPr lang="en-US" dirty="0"/>
              <a:t>    a[</a:t>
            </a:r>
            <a:r>
              <a:rPr lang="en-US" dirty="0" err="1"/>
              <a:t>threadIdx.x</a:t>
            </a:r>
            <a:r>
              <a:rPr lang="en-US" dirty="0"/>
              <a:t>] += b[</a:t>
            </a:r>
            <a:r>
              <a:rPr lang="en-US" dirty="0" err="1"/>
              <a:t>threadIdx.x</a:t>
            </a:r>
            <a:r>
              <a:rPr lang="en-US" dirty="0"/>
              <a:t>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E59CC-075B-4986-97C9-B591D51C3BE2}"/>
              </a:ext>
            </a:extLst>
          </p:cNvPr>
          <p:cNvSpPr txBox="1"/>
          <p:nvPr/>
        </p:nvSpPr>
        <p:spPr>
          <a:xfrm>
            <a:off x="4010049" y="1147517"/>
            <a:ext cx="8181951" cy="5355312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int main(){</a:t>
            </a:r>
          </a:p>
          <a:p>
            <a:r>
              <a:rPr lang="pt-BR" dirty="0"/>
              <a:t>    char a[N] = "Hello \0\0\0\0\0\0";</a:t>
            </a:r>
          </a:p>
          <a:p>
            <a:r>
              <a:rPr lang="pt-BR" dirty="0"/>
              <a:t>    int b[N] = {15, 10, 6, 0, -11, 1, 0, 0, 0, 0, 0, 0, 0, 0, 0, 0};</a:t>
            </a:r>
          </a:p>
          <a:p>
            <a:r>
              <a:rPr lang="en-US" dirty="0"/>
              <a:t>    char *ad; int *bd;</a:t>
            </a:r>
          </a:p>
          <a:p>
            <a:r>
              <a:rPr lang="en-US" dirty="0"/>
              <a:t>    const int </a:t>
            </a:r>
            <a:r>
              <a:rPr lang="en-US" dirty="0" err="1"/>
              <a:t>csize</a:t>
            </a:r>
            <a:r>
              <a:rPr lang="en-US" dirty="0"/>
              <a:t> = N*</a:t>
            </a:r>
            <a:r>
              <a:rPr lang="en-US" b="1" dirty="0" err="1"/>
              <a:t>sizeof</a:t>
            </a:r>
            <a:r>
              <a:rPr lang="en-US" dirty="0"/>
              <a:t>(char); const int </a:t>
            </a:r>
            <a:r>
              <a:rPr lang="en-US" dirty="0" err="1"/>
              <a:t>isize</a:t>
            </a:r>
            <a:r>
              <a:rPr lang="en-US" dirty="0"/>
              <a:t> = N*</a:t>
            </a:r>
            <a:r>
              <a:rPr lang="en-US" b="1" dirty="0" err="1"/>
              <a:t>sizeof</a:t>
            </a:r>
            <a:r>
              <a:rPr lang="en-US" dirty="0"/>
              <a:t>(int);</a:t>
            </a:r>
          </a:p>
          <a:p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 (void**)&amp;ad, </a:t>
            </a:r>
            <a:r>
              <a:rPr lang="en-US" dirty="0" err="1"/>
              <a:t>csize</a:t>
            </a:r>
            <a:r>
              <a:rPr lang="en-US" dirty="0"/>
              <a:t> );</a:t>
            </a:r>
          </a:p>
          <a:p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 (void**)&amp;bd, </a:t>
            </a:r>
            <a:r>
              <a:rPr lang="en-US" dirty="0" err="1"/>
              <a:t>isize</a:t>
            </a:r>
            <a:r>
              <a:rPr lang="en-US" dirty="0"/>
              <a:t> );</a:t>
            </a:r>
          </a:p>
          <a:p>
            <a:r>
              <a:rPr lang="en-US" dirty="0"/>
              <a:t>    </a:t>
            </a:r>
            <a:r>
              <a:rPr lang="en-US" dirty="0" err="1"/>
              <a:t>cudaMemcpy</a:t>
            </a:r>
            <a:r>
              <a:rPr lang="en-US" dirty="0"/>
              <a:t>( ad, a, </a:t>
            </a:r>
            <a:r>
              <a:rPr lang="en-US" dirty="0" err="1"/>
              <a:t>csize</a:t>
            </a:r>
            <a:r>
              <a:rPr lang="en-US" dirty="0"/>
              <a:t>, </a:t>
            </a:r>
            <a:r>
              <a:rPr lang="en-US" dirty="0" err="1"/>
              <a:t>cudaMemcpyHostToDevice</a:t>
            </a:r>
            <a:r>
              <a:rPr lang="en-US" dirty="0"/>
              <a:t> );</a:t>
            </a:r>
          </a:p>
          <a:p>
            <a:r>
              <a:rPr lang="en-US" dirty="0"/>
              <a:t>    </a:t>
            </a:r>
            <a:r>
              <a:rPr lang="en-US" dirty="0" err="1"/>
              <a:t>cudaMemcpy</a:t>
            </a:r>
            <a:r>
              <a:rPr lang="en-US" dirty="0"/>
              <a:t>( bd, b, </a:t>
            </a:r>
            <a:r>
              <a:rPr lang="en-US" dirty="0" err="1"/>
              <a:t>isize</a:t>
            </a:r>
            <a:r>
              <a:rPr lang="en-US" dirty="0"/>
              <a:t>, </a:t>
            </a:r>
            <a:r>
              <a:rPr lang="en-US" dirty="0" err="1"/>
              <a:t>cudaMemcpyHostToDevice</a:t>
            </a:r>
            <a:r>
              <a:rPr lang="en-US" dirty="0"/>
              <a:t> );</a:t>
            </a:r>
          </a:p>
          <a:p>
            <a:r>
              <a:rPr lang="en-US" dirty="0"/>
              <a:t>    dim3 </a:t>
            </a:r>
            <a:r>
              <a:rPr lang="en-US" dirty="0" err="1"/>
              <a:t>dimBlock</a:t>
            </a:r>
            <a:r>
              <a:rPr lang="en-US" dirty="0"/>
              <a:t>( </a:t>
            </a:r>
            <a:r>
              <a:rPr lang="en-US" dirty="0" err="1"/>
              <a:t>blocksize</a:t>
            </a:r>
            <a:r>
              <a:rPr lang="en-US" dirty="0"/>
              <a:t>, 1 );</a:t>
            </a:r>
          </a:p>
          <a:p>
            <a:r>
              <a:rPr lang="en-US" dirty="0"/>
              <a:t>    dim3 </a:t>
            </a:r>
            <a:r>
              <a:rPr lang="en-US" dirty="0" err="1"/>
              <a:t>dimGrid</a:t>
            </a:r>
            <a:r>
              <a:rPr lang="en-US" dirty="0"/>
              <a:t>( 1, 1 );</a:t>
            </a:r>
          </a:p>
          <a:p>
            <a:r>
              <a:rPr lang="it-IT" dirty="0"/>
              <a:t>    hello&lt;&lt;&lt;dimGrid, dimBlock&gt;&gt;&gt;(ad, bd);</a:t>
            </a:r>
          </a:p>
          <a:p>
            <a:r>
              <a:rPr lang="en-US" dirty="0"/>
              <a:t>    </a:t>
            </a:r>
            <a:r>
              <a:rPr lang="en-US" dirty="0" err="1"/>
              <a:t>cudaMemcpy</a:t>
            </a:r>
            <a:r>
              <a:rPr lang="en-US" dirty="0"/>
              <a:t>( a, ad, </a:t>
            </a:r>
            <a:r>
              <a:rPr lang="en-US" dirty="0" err="1"/>
              <a:t>csize</a:t>
            </a:r>
            <a:r>
              <a:rPr lang="en-US" dirty="0"/>
              <a:t>, </a:t>
            </a:r>
            <a:r>
              <a:rPr lang="en-US" dirty="0" err="1"/>
              <a:t>cudaMemcpyDeviceToHost</a:t>
            </a:r>
            <a:r>
              <a:rPr lang="en-US" dirty="0"/>
              <a:t> );</a:t>
            </a:r>
          </a:p>
          <a:p>
            <a:r>
              <a:rPr lang="en-US" dirty="0"/>
              <a:t>    </a:t>
            </a:r>
            <a:r>
              <a:rPr lang="en-US" dirty="0" err="1"/>
              <a:t>cudaFree</a:t>
            </a:r>
            <a:r>
              <a:rPr lang="en-US" dirty="0"/>
              <a:t>( ad );     </a:t>
            </a:r>
            <a:r>
              <a:rPr lang="en-US" dirty="0" err="1"/>
              <a:t>cudaFree</a:t>
            </a:r>
            <a:r>
              <a:rPr lang="en-US" dirty="0"/>
              <a:t>( bd );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("%s\n", a);</a:t>
            </a:r>
          </a:p>
          <a:p>
            <a:r>
              <a:rPr lang="en-US" dirty="0"/>
              <a:t>    sleep(1);</a:t>
            </a:r>
          </a:p>
          <a:p>
            <a:r>
              <a:rPr lang="en-US" b="1" dirty="0"/>
              <a:t>    return </a:t>
            </a:r>
            <a:r>
              <a:rPr lang="en-US" dirty="0"/>
              <a:t>EXIT_SUCCESS;</a:t>
            </a:r>
          </a:p>
          <a:p>
            <a:r>
              <a:rPr lang="en-US" dirty="0"/>
              <a:t>}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5781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5638-F389-4441-BC5A-72E006FD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Other standards and languages for GPU and accelerator computing include Open CL, Open ACC, and OpenMP 4.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Open CL</a:t>
            </a:r>
          </a:p>
          <a:p>
            <a:r>
              <a:rPr lang="en-US" sz="2000" dirty="0"/>
              <a:t>Framework for writing programs that execute across heterogeneous platforms consisting of CPUs, GPUs, digital signal processors (DSPs), field-programmable gate arrays (FPGAs) and other processors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Open ACC</a:t>
            </a:r>
          </a:p>
          <a:p>
            <a:r>
              <a:rPr lang="en-US" sz="2000" dirty="0"/>
              <a:t>Collection of compiler directives to specify loops and regions of code in standard C, C++ and Fortran to be offloaded from a host CPU to an attached accelerator.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OpenMP 4</a:t>
            </a:r>
          </a:p>
          <a:p>
            <a:r>
              <a:rPr lang="en-US" sz="2000" dirty="0"/>
              <a:t>pragma </a:t>
            </a:r>
            <a:r>
              <a:rPr lang="en-US" sz="2000" i="1" dirty="0" err="1"/>
              <a:t>omp</a:t>
            </a:r>
            <a:r>
              <a:rPr lang="en-US" sz="2000" i="1" dirty="0"/>
              <a:t> target </a:t>
            </a:r>
            <a:r>
              <a:rPr lang="en-US" sz="2000" dirty="0"/>
              <a:t>- describes regions of code where data and/or computation should be moved to another computing device.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086B2B-E510-441F-B6EA-4621E7B89799}"/>
              </a:ext>
            </a:extLst>
          </p:cNvPr>
          <p:cNvSpPr txBox="1">
            <a:spLocks/>
          </p:cNvSpPr>
          <p:nvPr/>
        </p:nvSpPr>
        <p:spPr>
          <a:xfrm>
            <a:off x="6526071" y="1639823"/>
            <a:ext cx="5431076" cy="148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E3773-7517-4D3E-85BA-C21CA019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9" y="123827"/>
            <a:ext cx="5059680" cy="17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7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GPUs and GPU Computing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2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GPU-accelerated computing is the use of a Graphical Processing Units (GPUs) together with a CPU to accelerate scientific, analytics, engineering, consumer, and enterprise applications.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General Purpose GPUs allow massively parallel execution of arbitrary applications following the SIMD model.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An essential part of HPC and cloud computing.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FE4F-0CA6-421E-AA3E-616D3E094010}"/>
              </a:ext>
            </a:extLst>
          </p:cNvPr>
          <p:cNvSpPr txBox="1"/>
          <p:nvPr/>
        </p:nvSpPr>
        <p:spPr>
          <a:xfrm>
            <a:off x="2248300" y="5188017"/>
            <a:ext cx="7695399" cy="1200329"/>
          </a:xfrm>
          <a:prstGeom prst="rect">
            <a:avLst/>
          </a:prstGeom>
          <a:solidFill>
            <a:srgbClr val="006FBA">
              <a:alpha val="50196"/>
            </a:srgbClr>
          </a:solidFill>
          <a:ln>
            <a:solidFill>
              <a:srgbClr val="006FB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T. </a:t>
            </a:r>
            <a:r>
              <a:rPr lang="en-US" sz="2400" dirty="0" err="1"/>
              <a:t>Soyata</a:t>
            </a:r>
            <a:r>
              <a:rPr lang="en-US" sz="2400" dirty="0"/>
              <a:t>: “</a:t>
            </a:r>
            <a:r>
              <a:rPr lang="en-US" sz="2400" i="1" dirty="0"/>
              <a:t>There is no such thing as GPU Programming ...</a:t>
            </a:r>
          </a:p>
          <a:p>
            <a:pPr algn="ctr"/>
            <a:r>
              <a:rPr lang="en-US" sz="2400" i="1" dirty="0"/>
              <a:t>GPU always interfaces to the CPU through certain APIs ...</a:t>
            </a:r>
          </a:p>
          <a:p>
            <a:pPr algn="ctr"/>
            <a:r>
              <a:rPr lang="en-US" sz="2400" i="1" dirty="0"/>
              <a:t>So, there is always </a:t>
            </a:r>
            <a:r>
              <a:rPr lang="en-US" sz="2400" i="1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CPU+GPU programming</a:t>
            </a:r>
            <a:r>
              <a:rPr lang="en-US" sz="2400" i="1" dirty="0"/>
              <a:t> ...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4262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GPUs: how Games changed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were some amazing devices long before GPUs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D1CCEB-2C8C-4323-A9B2-2C234C3B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7474"/>
            <a:ext cx="4445279" cy="23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odore-64C">
            <a:extLst>
              <a:ext uri="{FF2B5EF4-FFF2-40B4-BE49-F238E27FC236}">
                <a16:creationId xmlns:a16="http://schemas.microsoft.com/office/drawing/2014/main" id="{FDE9B280-2233-4F2C-A08D-9834A7C4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6" y="2460688"/>
            <a:ext cx="5098984" cy="26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A38497-FD18-4A60-88BE-E185FB0B5A8F}"/>
              </a:ext>
            </a:extLst>
          </p:cNvPr>
          <p:cNvGrpSpPr/>
          <p:nvPr/>
        </p:nvGrpSpPr>
        <p:grpSpPr>
          <a:xfrm>
            <a:off x="2524011" y="1389517"/>
            <a:ext cx="7143978" cy="5056855"/>
            <a:chOff x="2524011" y="1389517"/>
            <a:chExt cx="7143978" cy="505685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D00FE7F-CD72-4DDC-AD2A-0B5415B4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011" y="1389517"/>
              <a:ext cx="7143978" cy="5056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46E7-13CF-4B87-9432-6217265B65DE}"/>
                </a:ext>
              </a:extLst>
            </p:cNvPr>
            <p:cNvSpPr txBox="1"/>
            <p:nvPr/>
          </p:nvSpPr>
          <p:spPr>
            <a:xfrm>
              <a:off x="6704938" y="5788652"/>
              <a:ext cx="2963051" cy="646331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VIC-II ‘graphic chip’, </a:t>
              </a:r>
              <a:br>
                <a:rPr lang="en-US" dirty="0"/>
              </a:br>
              <a:r>
                <a:rPr lang="en-US" dirty="0"/>
                <a:t>8 sprites and tons of fun (32)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628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GPUs: how Games changed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were some amazing devices before GPUs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459584-CBF4-43AA-A0EB-61F360A1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95BE84-4D78-491C-9E25-70CA89A6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37" y="2486025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B4778-BE73-4AA7-955F-0F02E04421CF}"/>
              </a:ext>
            </a:extLst>
          </p:cNvPr>
          <p:cNvSpPr/>
          <p:nvPr/>
        </p:nvSpPr>
        <p:spPr>
          <a:xfrm>
            <a:off x="2814939" y="2890391"/>
            <a:ext cx="120667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VS</a:t>
            </a:r>
          </a:p>
        </p:txBody>
      </p:sp>
      <p:pic>
        <p:nvPicPr>
          <p:cNvPr id="3078" name="Picture 6" descr="486 micro-architecture">
            <a:extLst>
              <a:ext uri="{FF2B5EF4-FFF2-40B4-BE49-F238E27FC236}">
                <a16:creationId xmlns:a16="http://schemas.microsoft.com/office/drawing/2014/main" id="{CD4311EA-9B91-4B5A-9B0D-6F4FF5A9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91" y="2205831"/>
            <a:ext cx="3070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6339E-DF64-4FF1-8A9C-FE79C77CE630}"/>
              </a:ext>
            </a:extLst>
          </p:cNvPr>
          <p:cNvSpPr/>
          <p:nvPr/>
        </p:nvSpPr>
        <p:spPr>
          <a:xfrm>
            <a:off x="9155821" y="5715467"/>
            <a:ext cx="780983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310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GPUs: how Games changed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were some amazing devices before GPUs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459584-CBF4-43AA-A0EB-61F360A1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95BE84-4D78-491C-9E25-70CA89A6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37" y="2486025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B4778-BE73-4AA7-955F-0F02E04421CF}"/>
              </a:ext>
            </a:extLst>
          </p:cNvPr>
          <p:cNvSpPr/>
          <p:nvPr/>
        </p:nvSpPr>
        <p:spPr>
          <a:xfrm>
            <a:off x="2814939" y="2890391"/>
            <a:ext cx="120667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VS</a:t>
            </a:r>
          </a:p>
        </p:txBody>
      </p:sp>
      <p:pic>
        <p:nvPicPr>
          <p:cNvPr id="9" name="Picture 8" descr="The Secret of Monkey Island - CGA">
            <a:extLst>
              <a:ext uri="{FF2B5EF4-FFF2-40B4-BE49-F238E27FC236}">
                <a16:creationId xmlns:a16="http://schemas.microsoft.com/office/drawing/2014/main" id="{964B4961-94B0-412C-9870-B8D0FD93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4736998"/>
            <a:ext cx="3211537" cy="19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he Secret of Monkey Island - EGA">
            <a:extLst>
              <a:ext uri="{FF2B5EF4-FFF2-40B4-BE49-F238E27FC236}">
                <a16:creationId xmlns:a16="http://schemas.microsoft.com/office/drawing/2014/main" id="{7547CFA4-FFAF-49CD-A370-F4F11A07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50" y="4736998"/>
            <a:ext cx="3211537" cy="20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nkey Island - PC VGA">
            <a:extLst>
              <a:ext uri="{FF2B5EF4-FFF2-40B4-BE49-F238E27FC236}">
                <a16:creationId xmlns:a16="http://schemas.microsoft.com/office/drawing/2014/main" id="{3E973DC7-6C00-4C91-ACFD-3BCD73F8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51" y="4736998"/>
            <a:ext cx="3179580" cy="199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47B63-62DE-4DD4-A9B6-669F43B6685D}"/>
              </a:ext>
            </a:extLst>
          </p:cNvPr>
          <p:cNvSpPr txBox="1"/>
          <p:nvPr/>
        </p:nvSpPr>
        <p:spPr>
          <a:xfrm>
            <a:off x="2590801" y="4323107"/>
            <a:ext cx="974025" cy="369332"/>
          </a:xfrm>
          <a:prstGeom prst="rect">
            <a:avLst/>
          </a:prstGeom>
          <a:solidFill>
            <a:srgbClr val="006FBA">
              <a:alpha val="50196"/>
            </a:srgbClr>
          </a:solidFill>
          <a:ln>
            <a:solidFill>
              <a:srgbClr val="006FB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0950A-362C-4E9F-A0CB-11E7F4782548}"/>
              </a:ext>
            </a:extLst>
          </p:cNvPr>
          <p:cNvSpPr txBox="1"/>
          <p:nvPr/>
        </p:nvSpPr>
        <p:spPr>
          <a:xfrm>
            <a:off x="5754405" y="4290772"/>
            <a:ext cx="974025" cy="369332"/>
          </a:xfrm>
          <a:prstGeom prst="rect">
            <a:avLst/>
          </a:prstGeom>
          <a:solidFill>
            <a:srgbClr val="006FBA">
              <a:alpha val="50196"/>
            </a:srgbClr>
          </a:solidFill>
          <a:ln>
            <a:solidFill>
              <a:srgbClr val="006FB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3E133-A373-4E93-BAF4-682B532A6427}"/>
              </a:ext>
            </a:extLst>
          </p:cNvPr>
          <p:cNvSpPr txBox="1"/>
          <p:nvPr/>
        </p:nvSpPr>
        <p:spPr>
          <a:xfrm>
            <a:off x="9056405" y="4285315"/>
            <a:ext cx="974025" cy="369332"/>
          </a:xfrm>
          <a:prstGeom prst="rect">
            <a:avLst/>
          </a:prstGeom>
          <a:solidFill>
            <a:srgbClr val="006FBA">
              <a:alpha val="50196"/>
            </a:srgbClr>
          </a:solidFill>
          <a:ln>
            <a:solidFill>
              <a:srgbClr val="006FB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VGA</a:t>
            </a:r>
          </a:p>
        </p:txBody>
      </p:sp>
    </p:spTree>
    <p:extLst>
      <p:ext uri="{BB962C8B-B14F-4D97-AF65-F5344CB8AC3E}">
        <p14:creationId xmlns:p14="http://schemas.microsoft.com/office/powerpoint/2010/main" val="216107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AC072C-C40A-41C1-B88C-98E439170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675"/>
            <a:ext cx="12192000" cy="59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GPUs: how Games changed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were some amazing devices before GPUs</a:t>
            </a:r>
          </a:p>
          <a:p>
            <a:r>
              <a:rPr lang="en-US" dirty="0"/>
              <a:t>IBM CELL – power PC with 1 ‘full’ core and 8 co-processors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91EE7-D7A6-4248-A801-9521618E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4" y="3307556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bm cell processor ps1">
            <a:extLst>
              <a:ext uri="{FF2B5EF4-FFF2-40B4-BE49-F238E27FC236}">
                <a16:creationId xmlns:a16="http://schemas.microsoft.com/office/drawing/2014/main" id="{64D42FE7-051B-412D-BC90-4DD4AE4A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07557"/>
            <a:ext cx="5706533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93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GPUs: how Games changed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146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GPUs</a:t>
            </a:r>
          </a:p>
          <a:p>
            <a:r>
              <a:rPr lang="en-US" sz="2600" dirty="0"/>
              <a:t>extension (graphic) cards with dedicated hardware developed for 3D computer graphics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185C74-0147-472D-B77D-A0FC111C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15" y="3377752"/>
            <a:ext cx="6083300" cy="342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A11751F-588B-48A7-9658-1392C7B91856}"/>
              </a:ext>
            </a:extLst>
          </p:cNvPr>
          <p:cNvSpPr txBox="1">
            <a:spLocks/>
          </p:cNvSpPr>
          <p:nvPr/>
        </p:nvSpPr>
        <p:spPr>
          <a:xfrm>
            <a:off x="838199" y="3124200"/>
            <a:ext cx="4953002" cy="2971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only display, but also real-time computation and rendering of 3D scenes composed of large number of polygons</a:t>
            </a:r>
          </a:p>
          <a:p>
            <a:r>
              <a:rPr lang="en-US" dirty="0"/>
              <a:t>highly parallel hardware for polygon processing, blending, antialiasing, shadow and lightning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514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5412</TotalTime>
  <Words>1868</Words>
  <Application>Microsoft Office PowerPoint</Application>
  <PresentationFormat>Widescreen</PresentationFormat>
  <Paragraphs>266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CF Quebec Stamp</vt:lpstr>
      <vt:lpstr>Courier New</vt:lpstr>
      <vt:lpstr>Fira Sans</vt:lpstr>
      <vt:lpstr>Consolas</vt:lpstr>
      <vt:lpstr>Arial</vt:lpstr>
      <vt:lpstr>Fira Sans Book</vt:lpstr>
      <vt:lpstr>Custom Design</vt:lpstr>
      <vt:lpstr>Parallel and Distributed Systems / 7</vt:lpstr>
      <vt:lpstr>Agenda</vt:lpstr>
      <vt:lpstr>PowerPoint Presentation</vt:lpstr>
      <vt:lpstr>GPU Computing</vt:lpstr>
      <vt:lpstr>History of GPUs: how Games changed the World</vt:lpstr>
      <vt:lpstr>History of GPUs: how Games changed the World</vt:lpstr>
      <vt:lpstr>History of GPUs: how Games changed the World</vt:lpstr>
      <vt:lpstr>History of GPUs: how Games changed the World</vt:lpstr>
      <vt:lpstr>History of GPUs: how Games changed the World</vt:lpstr>
      <vt:lpstr>Gaming GPU timeline</vt:lpstr>
      <vt:lpstr>Gaming GPU timeline</vt:lpstr>
      <vt:lpstr>PowerPoint Presentation</vt:lpstr>
      <vt:lpstr>PowerPoint Presentation</vt:lpstr>
      <vt:lpstr>The use of GPUs for HPC</vt:lpstr>
      <vt:lpstr>The use of GPUs for HPC</vt:lpstr>
      <vt:lpstr>GPGPU vs CPU</vt:lpstr>
      <vt:lpstr>GPGPU vs CPU</vt:lpstr>
      <vt:lpstr>GPGPU architecture</vt:lpstr>
      <vt:lpstr>Example: Volta V100</vt:lpstr>
      <vt:lpstr>Example: Volta V100 SM</vt:lpstr>
      <vt:lpstr>GPGPU program</vt:lpstr>
      <vt:lpstr>GPGPU program</vt:lpstr>
      <vt:lpstr>GPGPU program</vt:lpstr>
      <vt:lpstr>GPGPU memory hierarchy</vt:lpstr>
      <vt:lpstr>GPGPU programming: CUDA-C</vt:lpstr>
      <vt:lpstr>CUDA-C Hello World</vt:lpstr>
      <vt:lpstr>Other technologies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1162</cp:revision>
  <dcterms:created xsi:type="dcterms:W3CDTF">2019-09-25T16:59:14Z</dcterms:created>
  <dcterms:modified xsi:type="dcterms:W3CDTF">2021-04-16T11:22:05Z</dcterms:modified>
</cp:coreProperties>
</file>